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C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CA"/>
          </a:p>
        </p:txBody>
      </p:sp>
      <p:sp>
        <p:nvSpPr>
          <p:cNvPr id="4" name="عنصر نائب للتاريخ 3"/>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5" name="عنصر نائب للتذييل 4"/>
          <p:cNvSpPr>
            <a:spLocks noGrp="1"/>
          </p:cNvSpPr>
          <p:nvPr>
            <p:ph type="ftr" sz="quarter" idx="11"/>
          </p:nvPr>
        </p:nvSpPr>
        <p:spPr/>
        <p:txBody>
          <a:bodyPr/>
          <a:lstStyle/>
          <a:p>
            <a:endParaRPr lang="en-CA"/>
          </a:p>
        </p:txBody>
      </p:sp>
      <p:sp>
        <p:nvSpPr>
          <p:cNvPr id="6" name="عنصر نائب لرقم الشريحة 5"/>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C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4" name="عنصر نائب للتاريخ 3"/>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5" name="عنصر نائب للتذييل 4"/>
          <p:cNvSpPr>
            <a:spLocks noGrp="1"/>
          </p:cNvSpPr>
          <p:nvPr>
            <p:ph type="ftr" sz="quarter" idx="11"/>
          </p:nvPr>
        </p:nvSpPr>
        <p:spPr/>
        <p:txBody>
          <a:bodyPr/>
          <a:lstStyle/>
          <a:p>
            <a:endParaRPr lang="en-CA"/>
          </a:p>
        </p:txBody>
      </p:sp>
      <p:sp>
        <p:nvSpPr>
          <p:cNvPr id="6" name="عنصر نائب لرقم الشريحة 5"/>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C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4" name="عنصر نائب للتاريخ 3"/>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5" name="عنصر نائب للتذييل 4"/>
          <p:cNvSpPr>
            <a:spLocks noGrp="1"/>
          </p:cNvSpPr>
          <p:nvPr>
            <p:ph type="ftr" sz="quarter" idx="11"/>
          </p:nvPr>
        </p:nvSpPr>
        <p:spPr/>
        <p:txBody>
          <a:bodyPr/>
          <a:lstStyle/>
          <a:p>
            <a:endParaRPr lang="en-CA"/>
          </a:p>
        </p:txBody>
      </p:sp>
      <p:sp>
        <p:nvSpPr>
          <p:cNvPr id="6" name="عنصر نائب لرقم الشريحة 5"/>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C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4" name="عنصر نائب للتاريخ 3"/>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5" name="عنصر نائب للتذييل 4"/>
          <p:cNvSpPr>
            <a:spLocks noGrp="1"/>
          </p:cNvSpPr>
          <p:nvPr>
            <p:ph type="ftr" sz="quarter" idx="11"/>
          </p:nvPr>
        </p:nvSpPr>
        <p:spPr/>
        <p:txBody>
          <a:bodyPr/>
          <a:lstStyle/>
          <a:p>
            <a:endParaRPr lang="en-CA"/>
          </a:p>
        </p:txBody>
      </p:sp>
      <p:sp>
        <p:nvSpPr>
          <p:cNvPr id="6" name="عنصر نائب لرقم الشريحة 5"/>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C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5" name="عنصر نائب للتذييل 4"/>
          <p:cNvSpPr>
            <a:spLocks noGrp="1"/>
          </p:cNvSpPr>
          <p:nvPr>
            <p:ph type="ftr" sz="quarter" idx="11"/>
          </p:nvPr>
        </p:nvSpPr>
        <p:spPr/>
        <p:txBody>
          <a:bodyPr/>
          <a:lstStyle/>
          <a:p>
            <a:endParaRPr lang="en-CA"/>
          </a:p>
        </p:txBody>
      </p:sp>
      <p:sp>
        <p:nvSpPr>
          <p:cNvPr id="6" name="عنصر نائب لرقم الشريحة 5"/>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C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5" name="عنصر نائب للتاريخ 4"/>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6" name="عنصر نائب للتذييل 5"/>
          <p:cNvSpPr>
            <a:spLocks noGrp="1"/>
          </p:cNvSpPr>
          <p:nvPr>
            <p:ph type="ftr" sz="quarter" idx="11"/>
          </p:nvPr>
        </p:nvSpPr>
        <p:spPr/>
        <p:txBody>
          <a:bodyPr/>
          <a:lstStyle/>
          <a:p>
            <a:endParaRPr lang="en-CA"/>
          </a:p>
        </p:txBody>
      </p:sp>
      <p:sp>
        <p:nvSpPr>
          <p:cNvPr id="7" name="عنصر نائب لرقم الشريحة 6"/>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C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7" name="عنصر نائب للتاريخ 6"/>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8" name="عنصر نائب للتذييل 7"/>
          <p:cNvSpPr>
            <a:spLocks noGrp="1"/>
          </p:cNvSpPr>
          <p:nvPr>
            <p:ph type="ftr" sz="quarter" idx="11"/>
          </p:nvPr>
        </p:nvSpPr>
        <p:spPr/>
        <p:txBody>
          <a:bodyPr/>
          <a:lstStyle/>
          <a:p>
            <a:endParaRPr lang="en-CA"/>
          </a:p>
        </p:txBody>
      </p:sp>
      <p:sp>
        <p:nvSpPr>
          <p:cNvPr id="9" name="عنصر نائب لرقم الشريحة 8"/>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CA"/>
          </a:p>
        </p:txBody>
      </p:sp>
      <p:sp>
        <p:nvSpPr>
          <p:cNvPr id="3" name="عنصر نائب للتاريخ 2"/>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4" name="عنصر نائب للتذييل 3"/>
          <p:cNvSpPr>
            <a:spLocks noGrp="1"/>
          </p:cNvSpPr>
          <p:nvPr>
            <p:ph type="ftr" sz="quarter" idx="11"/>
          </p:nvPr>
        </p:nvSpPr>
        <p:spPr/>
        <p:txBody>
          <a:bodyPr/>
          <a:lstStyle/>
          <a:p>
            <a:endParaRPr lang="en-CA"/>
          </a:p>
        </p:txBody>
      </p:sp>
      <p:sp>
        <p:nvSpPr>
          <p:cNvPr id="5" name="عنصر نائب لرقم الشريحة 4"/>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3" name="عنصر نائب للتذييل 2"/>
          <p:cNvSpPr>
            <a:spLocks noGrp="1"/>
          </p:cNvSpPr>
          <p:nvPr>
            <p:ph type="ftr" sz="quarter" idx="11"/>
          </p:nvPr>
        </p:nvSpPr>
        <p:spPr/>
        <p:txBody>
          <a:bodyPr/>
          <a:lstStyle/>
          <a:p>
            <a:endParaRPr lang="en-CA"/>
          </a:p>
        </p:txBody>
      </p:sp>
      <p:sp>
        <p:nvSpPr>
          <p:cNvPr id="4" name="عنصر نائب لرقم الشريحة 3"/>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C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6" name="عنصر نائب للتذييل 5"/>
          <p:cNvSpPr>
            <a:spLocks noGrp="1"/>
          </p:cNvSpPr>
          <p:nvPr>
            <p:ph type="ftr" sz="quarter" idx="11"/>
          </p:nvPr>
        </p:nvSpPr>
        <p:spPr/>
        <p:txBody>
          <a:bodyPr/>
          <a:lstStyle/>
          <a:p>
            <a:endParaRPr lang="en-CA"/>
          </a:p>
        </p:txBody>
      </p:sp>
      <p:sp>
        <p:nvSpPr>
          <p:cNvPr id="7" name="عنصر نائب لرقم الشريحة 6"/>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C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61E4F4D-E6AC-4A79-9154-C9F3634AB7B1}" type="datetimeFigureOut">
              <a:rPr lang="en-CA" smtClean="0"/>
              <a:pPr/>
              <a:t>27/10/2021</a:t>
            </a:fld>
            <a:endParaRPr lang="en-CA"/>
          </a:p>
        </p:txBody>
      </p:sp>
      <p:sp>
        <p:nvSpPr>
          <p:cNvPr id="6" name="عنصر نائب للتذييل 5"/>
          <p:cNvSpPr>
            <a:spLocks noGrp="1"/>
          </p:cNvSpPr>
          <p:nvPr>
            <p:ph type="ftr" sz="quarter" idx="11"/>
          </p:nvPr>
        </p:nvSpPr>
        <p:spPr/>
        <p:txBody>
          <a:bodyPr/>
          <a:lstStyle/>
          <a:p>
            <a:endParaRPr lang="en-CA"/>
          </a:p>
        </p:txBody>
      </p:sp>
      <p:sp>
        <p:nvSpPr>
          <p:cNvPr id="7" name="عنصر نائب لرقم الشريحة 6"/>
          <p:cNvSpPr>
            <a:spLocks noGrp="1"/>
          </p:cNvSpPr>
          <p:nvPr>
            <p:ph type="sldNum" sz="quarter" idx="12"/>
          </p:nvPr>
        </p:nvSpPr>
        <p:spPr/>
        <p:txBody>
          <a:bodyPr/>
          <a:lstStyle/>
          <a:p>
            <a:fld id="{E3BE06C6-F8A6-44C0-909A-79F656627B13}"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C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CA"/>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E4F4D-E6AC-4A79-9154-C9F3634AB7B1}" type="datetimeFigureOut">
              <a:rPr lang="en-CA" smtClean="0"/>
              <a:pPr/>
              <a:t>27/10/2021</a:t>
            </a:fld>
            <a:endParaRPr lang="en-C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E06C6-F8A6-44C0-909A-79F656627B1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i="1" dirty="0" smtClean="0"/>
              <a:t>Gladiolus spp. </a:t>
            </a:r>
            <a:r>
              <a:rPr lang="ar-IQ" dirty="0" smtClean="0"/>
              <a:t>أبصال </a:t>
            </a:r>
            <a:r>
              <a:rPr lang="ar-IQ" dirty="0" err="1" smtClean="0"/>
              <a:t>الكلاديولس</a:t>
            </a:r>
            <a:r>
              <a:rPr lang="ar-IQ" dirty="0" smtClean="0"/>
              <a:t> </a:t>
            </a:r>
            <a:endParaRPr lang="en-CA" i="1" dirty="0"/>
          </a:p>
        </p:txBody>
      </p:sp>
      <p:sp>
        <p:nvSpPr>
          <p:cNvPr id="3" name="عنوان فرعي 2"/>
          <p:cNvSpPr>
            <a:spLocks noGrp="1"/>
          </p:cNvSpPr>
          <p:nvPr>
            <p:ph type="subTitle" idx="1"/>
          </p:nvPr>
        </p:nvSpPr>
        <p:spPr/>
        <p:txBody>
          <a:bodyPr>
            <a:normAutofit/>
          </a:bodyPr>
          <a:lstStyle/>
          <a:p>
            <a:r>
              <a:rPr lang="ar-IQ" sz="4000" dirty="0" err="1" smtClean="0"/>
              <a:t>أ.م.د.</a:t>
            </a:r>
            <a:r>
              <a:rPr lang="ar-IQ" sz="4000" dirty="0" smtClean="0"/>
              <a:t> زينب أحمد علي</a:t>
            </a:r>
            <a:endParaRPr lang="en-CA" sz="4000" dirty="0"/>
          </a:p>
        </p:txBody>
      </p:sp>
      <p:pic>
        <p:nvPicPr>
          <p:cNvPr id="1026" name="Picture 2" descr="C:\Users\دوت نت\Documents\images.jpg"/>
          <p:cNvPicPr>
            <a:picLocks noChangeAspect="1" noChangeArrowheads="1"/>
          </p:cNvPicPr>
          <p:nvPr/>
        </p:nvPicPr>
        <p:blipFill>
          <a:blip r:embed="rId2" cstate="print"/>
          <a:srcRect/>
          <a:stretch>
            <a:fillRect/>
          </a:stretch>
        </p:blipFill>
        <p:spPr bwMode="auto">
          <a:xfrm>
            <a:off x="6804248" y="2204864"/>
            <a:ext cx="1584176" cy="1215578"/>
          </a:xfrm>
          <a:prstGeom prst="rect">
            <a:avLst/>
          </a:prstGeom>
          <a:noFill/>
        </p:spPr>
      </p:pic>
      <p:pic>
        <p:nvPicPr>
          <p:cNvPr id="5" name="Picture 2" descr="C:\Users\دوت نت\Documents\images.jpg"/>
          <p:cNvPicPr>
            <a:picLocks noChangeAspect="1" noChangeArrowheads="1"/>
          </p:cNvPicPr>
          <p:nvPr/>
        </p:nvPicPr>
        <p:blipFill>
          <a:blip r:embed="rId2" cstate="print"/>
          <a:srcRect/>
          <a:stretch>
            <a:fillRect/>
          </a:stretch>
        </p:blipFill>
        <p:spPr bwMode="auto">
          <a:xfrm>
            <a:off x="1403648" y="4221088"/>
            <a:ext cx="1584176" cy="121557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normAutofit/>
          </a:bodyPr>
          <a:lstStyle/>
          <a:p>
            <a:r>
              <a:rPr lang="en-CA" dirty="0" smtClean="0"/>
              <a:t>Gladioli bloom in a variety of colors including pink, purple, red, yellow, green, and orange. They can grow up to six feet tall in optimal conditions, and typically bloom in the summer. Gladioli are perennials that grow from corms, which are bulb-like structures..</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lstStyle/>
          <a:p>
            <a:r>
              <a:rPr lang="en-CA" dirty="0" smtClean="0"/>
              <a:t>The corms should be planted in the spring after the frost has melted. The plants fair best in full sun and well-draining soil, though they will tolerate partial shade. They should receive at least an inch of water per week</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normAutofit/>
          </a:bodyPr>
          <a:lstStyle/>
          <a:p>
            <a:r>
              <a:rPr lang="en-CA" dirty="0" smtClean="0"/>
              <a:t>Gladioli should be kept away from dogs, cats, and horses, as they are poisonous to these animals. It is relatively safe for humans, though its sap could cause skin irritation.</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lstStyle/>
          <a:p>
            <a:r>
              <a:rPr lang="en-CA" dirty="0" smtClean="0"/>
              <a:t>Throughout history, gladioli have been used for medicinal purposes. In sixteenth century Europe, mashed gladiolus root was used to draw out splinters and thorns. Dried seed pods were ground into powder and mixed with milk to treat </a:t>
            </a:r>
            <a:r>
              <a:rPr lang="en-CA" dirty="0" err="1" smtClean="0"/>
              <a:t>colic.The</a:t>
            </a:r>
            <a:r>
              <a:rPr lang="en-CA" dirty="0" smtClean="0"/>
              <a:t> gladiolus is the August birth flower. It’s also the 40th anniversary flower because it symbolizes both infatuation and remembrance.</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دوت نت\Documents\images.jpg"/>
          <p:cNvPicPr>
            <a:picLocks noChangeAspect="1" noChangeArrowheads="1"/>
          </p:cNvPicPr>
          <p:nvPr/>
        </p:nvPicPr>
        <p:blipFill>
          <a:blip r:embed="rId2" cstate="print"/>
          <a:srcRect/>
          <a:stretch>
            <a:fillRect/>
          </a:stretch>
        </p:blipFill>
        <p:spPr bwMode="auto">
          <a:xfrm>
            <a:off x="6804248" y="2204864"/>
            <a:ext cx="1584176" cy="1215578"/>
          </a:xfrm>
          <a:prstGeom prst="rect">
            <a:avLst/>
          </a:prstGeom>
          <a:noFill/>
        </p:spPr>
      </p:pic>
      <p:pic>
        <p:nvPicPr>
          <p:cNvPr id="5" name="Picture 2" descr="C:\Users\دوت نت\Documents\images.jpg"/>
          <p:cNvPicPr>
            <a:picLocks noChangeAspect="1" noChangeArrowheads="1"/>
          </p:cNvPicPr>
          <p:nvPr/>
        </p:nvPicPr>
        <p:blipFill>
          <a:blip r:embed="rId2" cstate="print"/>
          <a:srcRect/>
          <a:stretch>
            <a:fillRect/>
          </a:stretch>
        </p:blipFill>
        <p:spPr bwMode="auto">
          <a:xfrm>
            <a:off x="3347864" y="4869160"/>
            <a:ext cx="1584176" cy="1215578"/>
          </a:xfrm>
          <a:prstGeom prst="rect">
            <a:avLst/>
          </a:prstGeom>
          <a:noFill/>
        </p:spPr>
      </p:pic>
      <p:pic>
        <p:nvPicPr>
          <p:cNvPr id="6" name="Picture 2" descr="C:\Users\دوت نت\Documents\images.jpg"/>
          <p:cNvPicPr>
            <a:picLocks noChangeAspect="1" noChangeArrowheads="1"/>
          </p:cNvPicPr>
          <p:nvPr/>
        </p:nvPicPr>
        <p:blipFill>
          <a:blip r:embed="rId2" cstate="print"/>
          <a:srcRect/>
          <a:stretch>
            <a:fillRect/>
          </a:stretch>
        </p:blipFill>
        <p:spPr bwMode="auto">
          <a:xfrm>
            <a:off x="3203848" y="1700808"/>
            <a:ext cx="1584176" cy="1215578"/>
          </a:xfrm>
          <a:prstGeom prst="rect">
            <a:avLst/>
          </a:prstGeom>
          <a:noFill/>
        </p:spPr>
      </p:pic>
      <p:sp>
        <p:nvSpPr>
          <p:cNvPr id="7" name="عنوان 6"/>
          <p:cNvSpPr>
            <a:spLocks noGrp="1"/>
          </p:cNvSpPr>
          <p:nvPr>
            <p:ph type="ctrTitle"/>
          </p:nvPr>
        </p:nvSpPr>
        <p:spPr>
          <a:xfrm flipH="1">
            <a:off x="640081" y="3554731"/>
            <a:ext cx="45719" cy="45719"/>
          </a:xfrm>
        </p:spPr>
        <p:txBody>
          <a:bodyPr>
            <a:normAutofit fontScale="90000"/>
          </a:bodyPr>
          <a:lstStyle/>
          <a:p>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normAutofit fontScale="92500" lnSpcReduction="10000"/>
          </a:bodyPr>
          <a:lstStyle/>
          <a:p>
            <a:pPr algn="just" rtl="1"/>
            <a:r>
              <a:rPr lang="ar-IQ" dirty="0" smtClean="0"/>
              <a:t>أصناف </a:t>
            </a:r>
            <a:r>
              <a:rPr lang="ar-IQ" dirty="0" err="1" smtClean="0"/>
              <a:t>الجلاديولس</a:t>
            </a:r>
            <a:r>
              <a:rPr lang="ar-IQ" dirty="0" smtClean="0"/>
              <a:t>: أ- مجموعة الأصناف القياسية ذات الأزهار الكبيرة: يتراوح ارتفاع نباتاتها ما </a:t>
            </a:r>
            <a:r>
              <a:rPr lang="ar-IQ" dirty="0" err="1" smtClean="0"/>
              <a:t>بين </a:t>
            </a:r>
            <a:r>
              <a:rPr lang="ar-IQ" dirty="0" smtClean="0"/>
              <a:t>-90-120 سم وتحتاج إلى مواقع مشمسة </a:t>
            </a:r>
            <a:r>
              <a:rPr lang="ar-IQ" dirty="0" err="1" smtClean="0"/>
              <a:t>ومنها:</a:t>
            </a:r>
            <a:r>
              <a:rPr lang="ar-IQ" dirty="0" smtClean="0"/>
              <a:t> </a:t>
            </a:r>
            <a:r>
              <a:rPr lang="en-CA" dirty="0" smtClean="0"/>
              <a:t>Black jack </a:t>
            </a:r>
            <a:r>
              <a:rPr lang="ar-IQ" dirty="0" smtClean="0"/>
              <a:t>لون </a:t>
            </a:r>
            <a:r>
              <a:rPr lang="ar-IQ" dirty="0" err="1" smtClean="0"/>
              <a:t>نوراته</a:t>
            </a:r>
            <a:r>
              <a:rPr lang="ar-IQ" dirty="0" smtClean="0"/>
              <a:t> أحمر </a:t>
            </a:r>
            <a:r>
              <a:rPr lang="ar-IQ" dirty="0" err="1" smtClean="0"/>
              <a:t>داكن.</a:t>
            </a:r>
            <a:r>
              <a:rPr lang="ar-IQ" dirty="0" smtClean="0"/>
              <a:t> </a:t>
            </a:r>
            <a:r>
              <a:rPr lang="en-CA" dirty="0" smtClean="0"/>
              <a:t>Peter pears </a:t>
            </a:r>
            <a:r>
              <a:rPr lang="ar-IQ" dirty="0" smtClean="0"/>
              <a:t>لون </a:t>
            </a:r>
            <a:r>
              <a:rPr lang="ar-IQ" dirty="0" err="1" smtClean="0"/>
              <a:t>نوراته</a:t>
            </a:r>
            <a:r>
              <a:rPr lang="ar-IQ" dirty="0" smtClean="0"/>
              <a:t> </a:t>
            </a:r>
            <a:r>
              <a:rPr lang="ar-IQ" dirty="0" err="1" smtClean="0"/>
              <a:t>برتقالي.</a:t>
            </a:r>
            <a:r>
              <a:rPr lang="ar-IQ" dirty="0" smtClean="0"/>
              <a:t> </a:t>
            </a:r>
            <a:r>
              <a:rPr lang="en-CA" dirty="0" smtClean="0"/>
              <a:t>Purple star </a:t>
            </a:r>
            <a:r>
              <a:rPr lang="ar-IQ" dirty="0" smtClean="0"/>
              <a:t>لون </a:t>
            </a:r>
            <a:r>
              <a:rPr lang="ar-IQ" dirty="0" err="1" smtClean="0"/>
              <a:t>نوراته</a:t>
            </a:r>
            <a:r>
              <a:rPr lang="ar-IQ" dirty="0" smtClean="0"/>
              <a:t> </a:t>
            </a:r>
            <a:r>
              <a:rPr lang="ar-IQ" dirty="0" err="1" smtClean="0"/>
              <a:t>بنفسجي.</a:t>
            </a:r>
            <a:r>
              <a:rPr lang="ar-IQ" dirty="0" smtClean="0"/>
              <a:t> ب- أصناف أقل حساسية لطول النهار ودرجة الحرارة: ارتفاع نباتاتها نحو المتر وتعطي شماريخ زهرية طويلة وعدد البراعم الزهرية لا يقل عن 16 برعماً </a:t>
            </a:r>
            <a:r>
              <a:rPr lang="ar-IQ" dirty="0" err="1" smtClean="0"/>
              <a:t>ومنها:</a:t>
            </a:r>
            <a:r>
              <a:rPr lang="ar-IQ" dirty="0" smtClean="0"/>
              <a:t> </a:t>
            </a:r>
            <a:r>
              <a:rPr lang="en-CA" dirty="0" smtClean="0"/>
              <a:t>White friendship </a:t>
            </a:r>
            <a:r>
              <a:rPr lang="ar-IQ" dirty="0" smtClean="0"/>
              <a:t>لون </a:t>
            </a:r>
            <a:r>
              <a:rPr lang="ar-IQ" dirty="0" err="1" smtClean="0"/>
              <a:t>نوراته</a:t>
            </a:r>
            <a:r>
              <a:rPr lang="ar-IQ" dirty="0" smtClean="0"/>
              <a:t> </a:t>
            </a:r>
            <a:r>
              <a:rPr lang="ar-IQ" dirty="0" err="1" smtClean="0"/>
              <a:t>أبيض.</a:t>
            </a:r>
            <a:r>
              <a:rPr lang="ar-IQ" dirty="0" smtClean="0"/>
              <a:t> </a:t>
            </a:r>
            <a:r>
              <a:rPr lang="en-CA" dirty="0" smtClean="0"/>
              <a:t>Pink parade </a:t>
            </a:r>
            <a:r>
              <a:rPr lang="ar-IQ" dirty="0" smtClean="0"/>
              <a:t>لون </a:t>
            </a:r>
            <a:r>
              <a:rPr lang="ar-IQ" dirty="0" err="1" smtClean="0"/>
              <a:t>نوراته</a:t>
            </a:r>
            <a:r>
              <a:rPr lang="ar-IQ" dirty="0" smtClean="0"/>
              <a:t> </a:t>
            </a:r>
            <a:r>
              <a:rPr lang="ar-IQ" dirty="0" err="1" smtClean="0"/>
              <a:t>زهري.</a:t>
            </a:r>
            <a:r>
              <a:rPr lang="ar-IQ" dirty="0" smtClean="0"/>
              <a:t> </a:t>
            </a:r>
            <a:r>
              <a:rPr lang="en-CA" dirty="0" smtClean="0"/>
              <a:t>Traveler </a:t>
            </a:r>
            <a:r>
              <a:rPr lang="ar-IQ" dirty="0" smtClean="0"/>
              <a:t>لون </a:t>
            </a:r>
            <a:r>
              <a:rPr lang="ar-IQ" dirty="0" err="1" smtClean="0"/>
              <a:t>نوراته</a:t>
            </a:r>
            <a:r>
              <a:rPr lang="ar-IQ" dirty="0" smtClean="0"/>
              <a:t> زهري </a:t>
            </a:r>
            <a:r>
              <a:rPr lang="ar-IQ" dirty="0" err="1" smtClean="0"/>
              <a:t>داكن.</a:t>
            </a:r>
            <a:r>
              <a:rPr lang="ar-IQ" dirty="0" smtClean="0"/>
              <a:t> </a:t>
            </a:r>
            <a:r>
              <a:rPr lang="en-CA" dirty="0" smtClean="0"/>
              <a:t>Gold field </a:t>
            </a:r>
            <a:r>
              <a:rPr lang="ar-IQ" dirty="0" smtClean="0"/>
              <a:t>لون </a:t>
            </a:r>
            <a:r>
              <a:rPr lang="ar-IQ" dirty="0" err="1" smtClean="0"/>
              <a:t>نوراته</a:t>
            </a:r>
            <a:r>
              <a:rPr lang="ar-IQ" dirty="0" smtClean="0"/>
              <a:t> أصفر 2</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normAutofit fontScale="92500" lnSpcReduction="20000"/>
          </a:bodyPr>
          <a:lstStyle/>
          <a:p>
            <a:pPr algn="just" rtl="1"/>
            <a:r>
              <a:rPr lang="ar-IQ" dirty="0" smtClean="0"/>
              <a:t>- التكاثر </a:t>
            </a:r>
            <a:r>
              <a:rPr lang="en-CA" dirty="0" smtClean="0"/>
              <a:t>Propagation: </a:t>
            </a:r>
            <a:r>
              <a:rPr lang="ar-IQ" dirty="0" smtClean="0"/>
              <a:t>يكون التكاثر إما عن طريق البذور الناتجة عن عمليات التهجين، بغرض الحصول على أصناف </a:t>
            </a:r>
            <a:r>
              <a:rPr lang="ar-IQ" dirty="0" err="1" smtClean="0"/>
              <a:t>جديدة.</a:t>
            </a:r>
            <a:r>
              <a:rPr lang="ar-IQ" dirty="0" smtClean="0"/>
              <a:t> ويمكن الحصول على </a:t>
            </a:r>
            <a:r>
              <a:rPr lang="ar-IQ" dirty="0" err="1" smtClean="0"/>
              <a:t>كورمات</a:t>
            </a:r>
            <a:r>
              <a:rPr lang="ar-IQ" dirty="0" smtClean="0"/>
              <a:t> من هذه البذور بعد نحو ثلاث سنوات أو أكثر من </a:t>
            </a:r>
            <a:r>
              <a:rPr lang="ar-IQ" dirty="0" err="1" smtClean="0"/>
              <a:t>زراعتها.</a:t>
            </a:r>
            <a:r>
              <a:rPr lang="ar-IQ" dirty="0" smtClean="0"/>
              <a:t> او عن طريق </a:t>
            </a:r>
            <a:r>
              <a:rPr lang="ar-IQ" dirty="0" err="1" smtClean="0"/>
              <a:t>الكورمات</a:t>
            </a:r>
            <a:r>
              <a:rPr lang="ar-IQ" dirty="0" smtClean="0"/>
              <a:t> أو الكريمات التي تعطي نباتات مشابهة للنباتات </a:t>
            </a:r>
            <a:r>
              <a:rPr lang="ar-IQ" dirty="0" err="1" smtClean="0"/>
              <a:t>الأم.</a:t>
            </a:r>
            <a:r>
              <a:rPr lang="ar-IQ" dirty="0" smtClean="0"/>
              <a:t> ينمو </a:t>
            </a:r>
            <a:r>
              <a:rPr lang="ar-IQ" dirty="0" err="1" smtClean="0"/>
              <a:t>الجلاديولس</a:t>
            </a:r>
            <a:r>
              <a:rPr lang="ar-IQ" dirty="0" smtClean="0"/>
              <a:t> في أي تربة، ولكنه يفضل الترب الرملية، أو </a:t>
            </a:r>
            <a:r>
              <a:rPr lang="ar-IQ" dirty="0" err="1" smtClean="0"/>
              <a:t>الطميية</a:t>
            </a:r>
            <a:r>
              <a:rPr lang="ar-IQ" dirty="0" smtClean="0"/>
              <a:t> العميقة جيدة الصرف والغنية بالمواد العضوية بحيث يكون مدى حموضتها </a:t>
            </a:r>
            <a:r>
              <a:rPr lang="en-CA" dirty="0" smtClean="0"/>
              <a:t>PH </a:t>
            </a:r>
            <a:r>
              <a:rPr lang="ar-IQ" dirty="0" smtClean="0"/>
              <a:t>من </a:t>
            </a:r>
            <a:r>
              <a:rPr lang="ar-IQ" dirty="0" err="1" smtClean="0"/>
              <a:t>6-7.</a:t>
            </a:r>
            <a:r>
              <a:rPr lang="ar-IQ" dirty="0" smtClean="0"/>
              <a:t> يراعي عدم تكرار زراعة نبات </a:t>
            </a:r>
            <a:r>
              <a:rPr lang="ar-IQ" dirty="0" err="1" smtClean="0"/>
              <a:t>الجلاديولس</a:t>
            </a:r>
            <a:r>
              <a:rPr lang="ar-IQ" dirty="0" smtClean="0"/>
              <a:t> في المكان نفسه إلا بعد انقضاء نحو 4 سنوات خوفاً من انتشار الأمراض وإصابة النباتات </a:t>
            </a:r>
            <a:r>
              <a:rPr lang="ar-IQ" dirty="0" err="1" smtClean="0"/>
              <a:t>المزروعة.</a:t>
            </a:r>
            <a:r>
              <a:rPr lang="ar-IQ" dirty="0" smtClean="0"/>
              <a:t> 3- </a:t>
            </a:r>
            <a:r>
              <a:rPr lang="ar-IQ" dirty="0" err="1" smtClean="0"/>
              <a:t>كورمة</a:t>
            </a:r>
            <a:r>
              <a:rPr lang="ar-IQ" dirty="0" smtClean="0"/>
              <a:t> </a:t>
            </a:r>
            <a:r>
              <a:rPr lang="ar-IQ" dirty="0" err="1" smtClean="0"/>
              <a:t>الجلاديولس</a:t>
            </a:r>
            <a:r>
              <a:rPr lang="ar-IQ" dirty="0" smtClean="0"/>
              <a:t> </a:t>
            </a:r>
            <a:r>
              <a:rPr lang="en-CA" dirty="0" smtClean="0"/>
              <a:t>The corm: </a:t>
            </a:r>
            <a:r>
              <a:rPr lang="ar-IQ" dirty="0" smtClean="0"/>
              <a:t>هي ساق أرضي</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dirty="0"/>
          </a:p>
        </p:txBody>
      </p:sp>
      <p:sp>
        <p:nvSpPr>
          <p:cNvPr id="3" name="عنصر نائب للمحتوى 2"/>
          <p:cNvSpPr>
            <a:spLocks noGrp="1"/>
          </p:cNvSpPr>
          <p:nvPr>
            <p:ph idx="1"/>
          </p:nvPr>
        </p:nvSpPr>
        <p:spPr/>
        <p:txBody>
          <a:bodyPr>
            <a:normAutofit fontScale="77500" lnSpcReduction="20000"/>
          </a:bodyPr>
          <a:lstStyle/>
          <a:p>
            <a:r>
              <a:rPr lang="ar-IQ" dirty="0" smtClean="0"/>
              <a:t>يختزن النبات فيها الغذاء، ومكونة من سلاميات </a:t>
            </a:r>
            <a:r>
              <a:rPr lang="ar-IQ" dirty="0" err="1" smtClean="0"/>
              <a:t>منضغطة</a:t>
            </a:r>
            <a:r>
              <a:rPr lang="ar-IQ" dirty="0" smtClean="0"/>
              <a:t> محاطة بقواعد الأوراق الحرشفية والتي تمثل قواعد الأوراق التي تكونت على قاعدة </a:t>
            </a:r>
            <a:r>
              <a:rPr lang="ar-IQ" dirty="0" err="1" smtClean="0"/>
              <a:t>الشمراخ</a:t>
            </a:r>
            <a:r>
              <a:rPr lang="ar-IQ" dirty="0" smtClean="0"/>
              <a:t> الزهري في الموسم السابق، وتقوم الأوراق الحرشفية بحماية البراعم الموجودة في آباطها، بالإضافة إلى حماية </a:t>
            </a:r>
            <a:r>
              <a:rPr lang="ar-IQ" dirty="0" err="1" smtClean="0"/>
              <a:t>الكورمات</a:t>
            </a:r>
            <a:r>
              <a:rPr lang="ar-IQ" dirty="0" smtClean="0"/>
              <a:t> من الأضرار الميكانيكية أو من الآفات او من الجفاف كنتيجة لتقليل فقد الماء من </a:t>
            </a:r>
            <a:r>
              <a:rPr lang="ar-IQ" dirty="0" err="1" smtClean="0"/>
              <a:t>الكورمة.</a:t>
            </a:r>
            <a:r>
              <a:rPr lang="ar-IQ" dirty="0" smtClean="0"/>
              <a:t> تتوزع البراعم </a:t>
            </a:r>
            <a:r>
              <a:rPr lang="ar-IQ" dirty="0" err="1" smtClean="0"/>
              <a:t>الأبطية</a:t>
            </a:r>
            <a:r>
              <a:rPr lang="ar-IQ" dirty="0" smtClean="0"/>
              <a:t> بالتبادل على العقد وفي مستوى رأسي واحد هو مستوى نمو أوراق </a:t>
            </a:r>
            <a:r>
              <a:rPr lang="ar-IQ" dirty="0" err="1" smtClean="0"/>
              <a:t>الجلاديولس</a:t>
            </a:r>
            <a:r>
              <a:rPr lang="ar-IQ" dirty="0" smtClean="0"/>
              <a:t> في الموسم </a:t>
            </a:r>
            <a:r>
              <a:rPr lang="ar-IQ" dirty="0" err="1" smtClean="0"/>
              <a:t>السابق.</a:t>
            </a:r>
            <a:r>
              <a:rPr lang="ar-IQ" dirty="0" smtClean="0"/>
              <a:t> 4- الزراعة </a:t>
            </a:r>
            <a:r>
              <a:rPr lang="en-CA" dirty="0" smtClean="0"/>
              <a:t>Cultivation: </a:t>
            </a:r>
            <a:r>
              <a:rPr lang="ar-IQ" dirty="0" smtClean="0"/>
              <a:t>تزرع </a:t>
            </a:r>
            <a:r>
              <a:rPr lang="ar-IQ" dirty="0" err="1" smtClean="0"/>
              <a:t>كورمات</a:t>
            </a:r>
            <a:r>
              <a:rPr lang="ar-IQ" dirty="0" smtClean="0"/>
              <a:t> </a:t>
            </a:r>
            <a:r>
              <a:rPr lang="ar-IQ" dirty="0" err="1" smtClean="0"/>
              <a:t>الجلاديولس</a:t>
            </a:r>
            <a:r>
              <a:rPr lang="ar-IQ" dirty="0" smtClean="0"/>
              <a:t> في البيوت البلاستيكية على صفوف، يبعد كل صف عن الآخر بمقدار 15 سم في المتوسط، ويبعد كل نبات عن الآخر في الصف نفسه من 10-15 سم، تبعاً لقوة نمو الصنف المزروع، وحجم </a:t>
            </a:r>
            <a:r>
              <a:rPr lang="ar-IQ" dirty="0" err="1" smtClean="0"/>
              <a:t>الكرومات.</a:t>
            </a:r>
            <a:r>
              <a:rPr lang="ar-IQ" dirty="0" smtClean="0"/>
              <a:t> يستخدم وتد خشبي ذو قطر أكبر قليلاً من قطر </a:t>
            </a:r>
            <a:r>
              <a:rPr lang="ar-IQ" dirty="0" err="1" smtClean="0"/>
              <a:t>الكورمة</a:t>
            </a:r>
            <a:r>
              <a:rPr lang="ar-IQ" dirty="0" smtClean="0"/>
              <a:t> التي سوف تزرع يغرز في التربة لتسهيل وضع </a:t>
            </a:r>
            <a:r>
              <a:rPr lang="ar-IQ" dirty="0" err="1" smtClean="0"/>
              <a:t>الكورمة</a:t>
            </a:r>
            <a:r>
              <a:rPr lang="ar-IQ" dirty="0" smtClean="0"/>
              <a:t> في الأرض وعلى العمق المناسب مع مراعاة أن تزرع </a:t>
            </a:r>
            <a:r>
              <a:rPr lang="ar-IQ" dirty="0" err="1" smtClean="0"/>
              <a:t>الكورمة</a:t>
            </a:r>
            <a:r>
              <a:rPr lang="ar-IQ" dirty="0" smtClean="0"/>
              <a:t> عمودية خطهما للأعلى ودون ضغط خوفاً من تلفها وينصح بإحاطتها بالرمل.</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normAutofit fontScale="70000" lnSpcReduction="20000"/>
          </a:bodyPr>
          <a:lstStyle/>
          <a:p>
            <a:r>
              <a:rPr lang="ar-IQ" dirty="0" smtClean="0"/>
              <a:t>5- موعد الزراعة </a:t>
            </a:r>
            <a:r>
              <a:rPr lang="en-CA" dirty="0" smtClean="0"/>
              <a:t>Timing: </a:t>
            </a:r>
            <a:r>
              <a:rPr lang="ar-IQ" dirty="0" smtClean="0"/>
              <a:t>يمكن زراعة </a:t>
            </a:r>
            <a:r>
              <a:rPr lang="ar-IQ" dirty="0" err="1" smtClean="0"/>
              <a:t>كورمات</a:t>
            </a:r>
            <a:r>
              <a:rPr lang="ar-IQ" dirty="0" smtClean="0"/>
              <a:t> </a:t>
            </a:r>
            <a:r>
              <a:rPr lang="ar-IQ" dirty="0" err="1" smtClean="0"/>
              <a:t>الجلاديولس</a:t>
            </a:r>
            <a:r>
              <a:rPr lang="ar-IQ" dirty="0" smtClean="0"/>
              <a:t> على مدار العام، وأنسب موعد للزراعة خلال الفترة الواقعة </a:t>
            </a:r>
            <a:r>
              <a:rPr lang="ar-IQ" dirty="0" err="1" smtClean="0"/>
              <a:t>بين </a:t>
            </a:r>
            <a:r>
              <a:rPr lang="ar-IQ" dirty="0" smtClean="0"/>
              <a:t>(منتصف أيلول ومنتصف كانون الأول)، وذلك لإنتاج أزهار </a:t>
            </a:r>
            <a:r>
              <a:rPr lang="ar-IQ" dirty="0" err="1" smtClean="0"/>
              <a:t>الجلاديول</a:t>
            </a:r>
            <a:r>
              <a:rPr lang="ar-IQ" dirty="0" smtClean="0"/>
              <a:t> في فترة أعياد الميلاد ورأس السنة وعيد الأم حيث يزداد الطلب على أزهار النبات خلال هذه الفترة وتباع الأزهار </a:t>
            </a:r>
            <a:r>
              <a:rPr lang="ar-IQ" dirty="0" err="1" smtClean="0"/>
              <a:t>باسعار</a:t>
            </a:r>
            <a:r>
              <a:rPr lang="ar-IQ" dirty="0" smtClean="0"/>
              <a:t> مرتفعة، ويمكن </a:t>
            </a:r>
            <a:r>
              <a:rPr lang="ar-IQ" dirty="0" err="1" smtClean="0"/>
              <a:t>تقصديرها</a:t>
            </a:r>
            <a:r>
              <a:rPr lang="ar-IQ" dirty="0" smtClean="0"/>
              <a:t> للدول المجاورة </a:t>
            </a:r>
            <a:r>
              <a:rPr lang="ar-IQ" dirty="0" err="1" smtClean="0"/>
              <a:t>والأجبنية</a:t>
            </a:r>
            <a:r>
              <a:rPr lang="ar-IQ" dirty="0" smtClean="0"/>
              <a:t> خلال هذه </a:t>
            </a:r>
            <a:r>
              <a:rPr lang="ar-IQ" dirty="0" err="1" smtClean="0"/>
              <a:t>الفترة.</a:t>
            </a:r>
            <a:r>
              <a:rPr lang="ar-IQ" dirty="0" smtClean="0"/>
              <a:t> وفي حال الرغبة بإنتاج الأزهار على مدار العام يمكن أن تزرع على </a:t>
            </a:r>
            <a:r>
              <a:rPr lang="ar-IQ" dirty="0" err="1" smtClean="0"/>
              <a:t>عروات</a:t>
            </a:r>
            <a:r>
              <a:rPr lang="ar-IQ" dirty="0" smtClean="0"/>
              <a:t> أسبوعية أو كل أسبوعين من أول أيلول حتى نهاية </a:t>
            </a:r>
            <a:r>
              <a:rPr lang="ar-IQ" dirty="0" err="1" smtClean="0"/>
              <a:t>نيسان.</a:t>
            </a:r>
            <a:r>
              <a:rPr lang="ar-IQ" dirty="0" smtClean="0"/>
              <a:t> 6- طور السكون </a:t>
            </a:r>
            <a:r>
              <a:rPr lang="en-CA" dirty="0" smtClean="0"/>
              <a:t>Dormant phase: </a:t>
            </a:r>
            <a:r>
              <a:rPr lang="ar-IQ" dirty="0" smtClean="0"/>
              <a:t>تدخل </a:t>
            </a:r>
            <a:r>
              <a:rPr lang="ar-IQ" dirty="0" err="1" smtClean="0"/>
              <a:t>كورمات</a:t>
            </a:r>
            <a:r>
              <a:rPr lang="ar-IQ" dirty="0" smtClean="0"/>
              <a:t> </a:t>
            </a:r>
            <a:r>
              <a:rPr lang="ar-IQ" dirty="0" err="1" smtClean="0"/>
              <a:t>الجلاديولس</a:t>
            </a:r>
            <a:r>
              <a:rPr lang="ar-IQ" dirty="0" smtClean="0"/>
              <a:t> بعد قلعها في طور سكون ويتم كسر طور السكون </a:t>
            </a:r>
            <a:r>
              <a:rPr lang="ar-IQ" dirty="0" err="1" smtClean="0"/>
              <a:t>للكورمات</a:t>
            </a:r>
            <a:r>
              <a:rPr lang="ar-IQ" dirty="0" smtClean="0"/>
              <a:t> قبل زراعتها بإحدى المعاملات التالية: معاملة </a:t>
            </a:r>
            <a:r>
              <a:rPr lang="ar-IQ" dirty="0" err="1" smtClean="0"/>
              <a:t>الكورمات</a:t>
            </a:r>
            <a:r>
              <a:rPr lang="ar-IQ" dirty="0" smtClean="0"/>
              <a:t> بغاز </a:t>
            </a:r>
            <a:r>
              <a:rPr lang="ar-IQ" dirty="0" err="1" smtClean="0"/>
              <a:t>الإيثيلين</a:t>
            </a:r>
            <a:r>
              <a:rPr lang="ar-IQ" dirty="0" smtClean="0"/>
              <a:t> </a:t>
            </a:r>
            <a:r>
              <a:rPr lang="ar-IQ" dirty="0" err="1" smtClean="0"/>
              <a:t>كلوروهيدرين</a:t>
            </a:r>
            <a:r>
              <a:rPr lang="ar-IQ" dirty="0" smtClean="0"/>
              <a:t> 40% في أوان زجاجية محكمة الإغلاق، وتترك </a:t>
            </a:r>
            <a:r>
              <a:rPr lang="ar-IQ" dirty="0" err="1" smtClean="0"/>
              <a:t>الكورمات</a:t>
            </a:r>
            <a:r>
              <a:rPr lang="ar-IQ" dirty="0" smtClean="0"/>
              <a:t> فيها لمدة أربعة أيام على درجة حرارة </a:t>
            </a:r>
            <a:r>
              <a:rPr lang="ar-IQ" dirty="0" err="1" smtClean="0"/>
              <a:t>الغرفة </a:t>
            </a:r>
            <a:r>
              <a:rPr lang="ar-IQ" dirty="0" smtClean="0"/>
              <a:t>(</a:t>
            </a:r>
            <a:r>
              <a:rPr lang="ar-IQ" dirty="0" err="1" smtClean="0"/>
              <a:t>23مْ) </a:t>
            </a:r>
            <a:r>
              <a:rPr lang="ar-IQ" dirty="0" smtClean="0"/>
              <a:t>، كما يمكن تخزين </a:t>
            </a:r>
            <a:r>
              <a:rPr lang="ar-IQ" dirty="0" err="1" smtClean="0"/>
              <a:t>الكورمات</a:t>
            </a:r>
            <a:r>
              <a:rPr lang="ar-IQ" dirty="0" smtClean="0"/>
              <a:t> على درجة حرارة </a:t>
            </a:r>
            <a:r>
              <a:rPr lang="ar-IQ" dirty="0" err="1" smtClean="0"/>
              <a:t>منخفضة </a:t>
            </a:r>
            <a:r>
              <a:rPr lang="ar-IQ" dirty="0" smtClean="0"/>
              <a:t>(5-8) </a:t>
            </a:r>
            <a:r>
              <a:rPr lang="ar-IQ" dirty="0" err="1" smtClean="0"/>
              <a:t>مْ</a:t>
            </a:r>
            <a:r>
              <a:rPr lang="ar-IQ" dirty="0" smtClean="0"/>
              <a:t> لمدة </a:t>
            </a:r>
            <a:r>
              <a:rPr lang="ar-IQ" dirty="0" err="1" smtClean="0"/>
              <a:t>شهر.</a:t>
            </a:r>
            <a:r>
              <a:rPr lang="ar-IQ" dirty="0" smtClean="0"/>
              <a:t> 7- العناية بالنباتات المزروعة </a:t>
            </a:r>
            <a:r>
              <a:rPr lang="en-CA" dirty="0" smtClean="0"/>
              <a:t>Plants care: 1- </a:t>
            </a:r>
            <a:r>
              <a:rPr lang="ar-IQ" dirty="0" err="1" smtClean="0"/>
              <a:t>الري </a:t>
            </a:r>
            <a:r>
              <a:rPr lang="ar-IQ" dirty="0" smtClean="0"/>
              <a:t>: يجب الحذر من تعريض نباتات </a:t>
            </a:r>
            <a:r>
              <a:rPr lang="ar-IQ" dirty="0" err="1" smtClean="0"/>
              <a:t>الجلاديوس</a:t>
            </a:r>
            <a:r>
              <a:rPr lang="ar-IQ" dirty="0" smtClean="0"/>
              <a:t> للعطش، حيث إن ذلك يؤدي إلى تكوين </a:t>
            </a:r>
            <a:r>
              <a:rPr lang="ar-IQ" dirty="0" err="1" smtClean="0"/>
              <a:t>نورات</a:t>
            </a:r>
            <a:r>
              <a:rPr lang="ar-IQ" dirty="0" smtClean="0"/>
              <a:t> قصيرة ذات </a:t>
            </a:r>
            <a:r>
              <a:rPr lang="ar-IQ" dirty="0" err="1" smtClean="0"/>
              <a:t>زهيرات</a:t>
            </a:r>
            <a:r>
              <a:rPr lang="ar-IQ" dirty="0" smtClean="0"/>
              <a:t> صغيرة الحجم، كما يؤدي إلى تقليل حجم </a:t>
            </a:r>
            <a:r>
              <a:rPr lang="ar-IQ" dirty="0" err="1" smtClean="0"/>
              <a:t>الكورمات</a:t>
            </a:r>
            <a:r>
              <a:rPr lang="ar-IQ" dirty="0" smtClean="0"/>
              <a:t> الناتجة، لذلك يجب الاهتمام بالري عند بدء تكوين الشماريخ الزهرية وذلك بالمحافظة على رطوبة أرضية </a:t>
            </a:r>
            <a:r>
              <a:rPr lang="ar-IQ" dirty="0" err="1" smtClean="0"/>
              <a:t>معتدلة.</a:t>
            </a:r>
            <a:r>
              <a:rPr lang="ar-IQ" dirty="0" smtClean="0"/>
              <a:t> وكذلك بعد قطف الأزهار ينصح بمتابعة الري للمساعدة على تكوين </a:t>
            </a:r>
            <a:r>
              <a:rPr lang="ar-IQ" dirty="0" err="1" smtClean="0"/>
              <a:t>كورمات</a:t>
            </a:r>
            <a:r>
              <a:rPr lang="ar-IQ" dirty="0" smtClean="0"/>
              <a:t> جديدة.</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pic>
        <p:nvPicPr>
          <p:cNvPr id="2050" name="Picture 2" descr="C:\Users\دوت نت\Documents\gladiolus-symbolism-1024x683.jpg"/>
          <p:cNvPicPr>
            <a:picLocks noGrp="1" noChangeAspect="1" noChangeArrowheads="1"/>
          </p:cNvPicPr>
          <p:nvPr>
            <p:ph idx="1"/>
          </p:nvPr>
        </p:nvPicPr>
        <p:blipFill>
          <a:blip r:embed="rId2" cstate="print"/>
          <a:srcRect/>
          <a:stretch>
            <a:fillRect/>
          </a:stretch>
        </p:blipFill>
        <p:spPr bwMode="auto">
          <a:xfrm>
            <a:off x="1179184" y="1600200"/>
            <a:ext cx="6785631" cy="452596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normAutofit fontScale="85000" lnSpcReduction="20000"/>
          </a:bodyPr>
          <a:lstStyle/>
          <a:p>
            <a:pPr algn="just" rtl="1"/>
            <a:r>
              <a:rPr lang="ar-IQ" dirty="0" smtClean="0"/>
              <a:t>- طور السكون </a:t>
            </a:r>
            <a:r>
              <a:rPr lang="en-CA" dirty="0" smtClean="0"/>
              <a:t>Dormant phase: </a:t>
            </a:r>
            <a:r>
              <a:rPr lang="ar-IQ" dirty="0" smtClean="0"/>
              <a:t>تدخل </a:t>
            </a:r>
            <a:r>
              <a:rPr lang="ar-IQ" dirty="0" err="1" smtClean="0"/>
              <a:t>كورمات</a:t>
            </a:r>
            <a:r>
              <a:rPr lang="ar-IQ" dirty="0" smtClean="0"/>
              <a:t> </a:t>
            </a:r>
            <a:r>
              <a:rPr lang="ar-IQ" dirty="0" err="1" smtClean="0"/>
              <a:t>الجلاديولس</a:t>
            </a:r>
            <a:r>
              <a:rPr lang="ar-IQ" dirty="0" smtClean="0"/>
              <a:t> بعد قلعها في طور سكون ويتم كسر طور السكون </a:t>
            </a:r>
            <a:r>
              <a:rPr lang="ar-IQ" dirty="0" err="1" smtClean="0"/>
              <a:t>للكورمات</a:t>
            </a:r>
            <a:r>
              <a:rPr lang="ar-IQ" dirty="0" smtClean="0"/>
              <a:t> قبل زراعتها بإحدى المعاملات التالية: معاملة </a:t>
            </a:r>
            <a:r>
              <a:rPr lang="ar-IQ" dirty="0" err="1" smtClean="0"/>
              <a:t>الكورمات</a:t>
            </a:r>
            <a:r>
              <a:rPr lang="ar-IQ" dirty="0" smtClean="0"/>
              <a:t> بغاز </a:t>
            </a:r>
            <a:r>
              <a:rPr lang="ar-IQ" dirty="0" err="1" smtClean="0"/>
              <a:t>الإيثيلين</a:t>
            </a:r>
            <a:r>
              <a:rPr lang="ar-IQ" dirty="0" smtClean="0"/>
              <a:t> </a:t>
            </a:r>
            <a:r>
              <a:rPr lang="ar-IQ" dirty="0" err="1" smtClean="0"/>
              <a:t>كلوروهيدرين</a:t>
            </a:r>
            <a:r>
              <a:rPr lang="ar-IQ" dirty="0" smtClean="0"/>
              <a:t> 40% في أوان زجاجية محكمة الإغلاق، وتترك </a:t>
            </a:r>
            <a:r>
              <a:rPr lang="ar-IQ" dirty="0" err="1" smtClean="0"/>
              <a:t>الكورمات</a:t>
            </a:r>
            <a:r>
              <a:rPr lang="ar-IQ" dirty="0" smtClean="0"/>
              <a:t> فيها لمدة أربعة أيام على درجة حرارة </a:t>
            </a:r>
            <a:r>
              <a:rPr lang="ar-IQ" dirty="0" err="1" smtClean="0"/>
              <a:t>الغرفة </a:t>
            </a:r>
            <a:r>
              <a:rPr lang="ar-IQ" dirty="0" smtClean="0"/>
              <a:t>(</a:t>
            </a:r>
            <a:r>
              <a:rPr lang="ar-IQ" dirty="0" err="1" smtClean="0"/>
              <a:t>23مْ) </a:t>
            </a:r>
            <a:r>
              <a:rPr lang="ar-IQ" dirty="0" smtClean="0"/>
              <a:t>، كما يمكن تخزين </a:t>
            </a:r>
            <a:r>
              <a:rPr lang="ar-IQ" dirty="0" err="1" smtClean="0"/>
              <a:t>الكورمات</a:t>
            </a:r>
            <a:r>
              <a:rPr lang="ar-IQ" dirty="0" smtClean="0"/>
              <a:t> على درجة حرارة </a:t>
            </a:r>
            <a:r>
              <a:rPr lang="ar-IQ" dirty="0" err="1" smtClean="0"/>
              <a:t>منخفضة </a:t>
            </a:r>
            <a:r>
              <a:rPr lang="ar-IQ" dirty="0" smtClean="0"/>
              <a:t>(5-8) </a:t>
            </a:r>
            <a:r>
              <a:rPr lang="ar-IQ" dirty="0" err="1" smtClean="0"/>
              <a:t>مْ</a:t>
            </a:r>
            <a:r>
              <a:rPr lang="ar-IQ" dirty="0" smtClean="0"/>
              <a:t> لمدة </a:t>
            </a:r>
            <a:r>
              <a:rPr lang="ar-IQ" dirty="0" err="1" smtClean="0"/>
              <a:t>شهر.</a:t>
            </a:r>
            <a:r>
              <a:rPr lang="ar-IQ" dirty="0" smtClean="0"/>
              <a:t> 7- العناية بالنباتات المزروعة </a:t>
            </a:r>
            <a:r>
              <a:rPr lang="en-CA" dirty="0" smtClean="0"/>
              <a:t>Plants care: 1- </a:t>
            </a:r>
            <a:r>
              <a:rPr lang="ar-IQ" dirty="0" err="1" smtClean="0"/>
              <a:t>الري </a:t>
            </a:r>
            <a:r>
              <a:rPr lang="ar-IQ" dirty="0" smtClean="0"/>
              <a:t>: يجب الحذر من تعريض نباتات </a:t>
            </a:r>
            <a:r>
              <a:rPr lang="ar-IQ" dirty="0" err="1" smtClean="0"/>
              <a:t>الجلاديوس</a:t>
            </a:r>
            <a:r>
              <a:rPr lang="ar-IQ" dirty="0" smtClean="0"/>
              <a:t> للعطش، حيث إن ذلك يؤدي إلى تكوين </a:t>
            </a:r>
            <a:r>
              <a:rPr lang="ar-IQ" dirty="0" err="1" smtClean="0"/>
              <a:t>نورات</a:t>
            </a:r>
            <a:r>
              <a:rPr lang="ar-IQ" dirty="0" smtClean="0"/>
              <a:t> قصيرة ذات </a:t>
            </a:r>
            <a:r>
              <a:rPr lang="ar-IQ" dirty="0" err="1" smtClean="0"/>
              <a:t>زهيرات</a:t>
            </a:r>
            <a:r>
              <a:rPr lang="ar-IQ" dirty="0" smtClean="0"/>
              <a:t> صغيرة الحجم، كما يؤدي إلى تقليل حجم </a:t>
            </a:r>
            <a:r>
              <a:rPr lang="ar-IQ" dirty="0" err="1" smtClean="0"/>
              <a:t>الكورمات</a:t>
            </a:r>
            <a:r>
              <a:rPr lang="ar-IQ" dirty="0" smtClean="0"/>
              <a:t> الناتجة، لذلك يجب الاهتمام بالري عند بدء تكوين الشماريخ الزهرية وذلك بالمحافظة على رطوبة أرضية </a:t>
            </a:r>
            <a:r>
              <a:rPr lang="ar-IQ" dirty="0" err="1" smtClean="0"/>
              <a:t>معتدلة.</a:t>
            </a:r>
            <a:r>
              <a:rPr lang="ar-IQ" dirty="0" smtClean="0"/>
              <a:t> وكذلك بعد قطف الأزهار ينصح بمتابعة الري للمساعدة على تكوين </a:t>
            </a:r>
            <a:r>
              <a:rPr lang="ar-IQ" dirty="0" err="1" smtClean="0"/>
              <a:t>كورمات</a:t>
            </a:r>
            <a:r>
              <a:rPr lang="ar-IQ" dirty="0" smtClean="0"/>
              <a:t> جديدة</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dirty="0"/>
          </a:p>
        </p:txBody>
      </p:sp>
      <p:sp>
        <p:nvSpPr>
          <p:cNvPr id="3" name="عنصر نائب للمحتوى 2"/>
          <p:cNvSpPr>
            <a:spLocks noGrp="1"/>
          </p:cNvSpPr>
          <p:nvPr>
            <p:ph idx="1"/>
          </p:nvPr>
        </p:nvSpPr>
        <p:spPr/>
        <p:txBody>
          <a:bodyPr>
            <a:normAutofit/>
          </a:bodyPr>
          <a:lstStyle/>
          <a:p>
            <a:r>
              <a:rPr lang="en-CA" sz="4000" dirty="0" smtClean="0"/>
              <a:t>Grown in hundreds of gardens around the world, the gladiolus flower is a beautiful plant that produces blossoms in all colors of the rainbow.</a:t>
            </a:r>
            <a:endParaRPr lang="en-CA"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lstStyle/>
          <a:p>
            <a:r>
              <a:rPr lang="en-CA" dirty="0" smtClean="0"/>
              <a:t>Here is the meaning of the gladiolus flower so that you can give a bouquet that’s not only beautiful, but also filled with symbolism.</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lstStyle/>
          <a:p>
            <a:r>
              <a:rPr lang="en-CA" dirty="0" smtClean="0"/>
              <a:t>The Greeks used to refer to Gladiolus flowers as “</a:t>
            </a:r>
            <a:r>
              <a:rPr lang="en-CA" dirty="0" err="1" smtClean="0"/>
              <a:t>xiphium</a:t>
            </a:r>
            <a:r>
              <a:rPr lang="en-CA" dirty="0" smtClean="0"/>
              <a:t>,” a derivative of the Greek word “</a:t>
            </a:r>
            <a:r>
              <a:rPr lang="en-CA" dirty="0" err="1" smtClean="0"/>
              <a:t>xiphos</a:t>
            </a:r>
            <a:r>
              <a:rPr lang="en-CA" dirty="0" smtClean="0"/>
              <a:t>,” which also means sword. You can figure out how this flower got its name</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pic>
        <p:nvPicPr>
          <p:cNvPr id="3074" name="Picture 2" descr="C:\Users\دوت نت\Documents\images.jpg"/>
          <p:cNvPicPr>
            <a:picLocks noGrp="1" noChangeAspect="1" noChangeArrowheads="1"/>
          </p:cNvPicPr>
          <p:nvPr>
            <p:ph idx="1"/>
          </p:nvPr>
        </p:nvPicPr>
        <p:blipFill>
          <a:blip r:embed="rId2" cstate="print"/>
          <a:srcRect/>
          <a:stretch>
            <a:fillRect/>
          </a:stretch>
        </p:blipFill>
        <p:spPr bwMode="auto">
          <a:xfrm>
            <a:off x="1763687" y="1700808"/>
            <a:ext cx="5688633" cy="515719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normAutofit lnSpcReduction="10000"/>
          </a:bodyPr>
          <a:lstStyle/>
          <a:p>
            <a:r>
              <a:rPr lang="en-CA" dirty="0" smtClean="0"/>
              <a:t>The gladioli’s tall, bold blooms command attention whether they are outside in your garden, along the sidewalk leading up to your home, or inside in a vase. But the symbolism behind these wondrous flowers truly takes the cake. The gladiolus flower typically symbolizes honor and remembrance, but it has many other meanings too such </a:t>
            </a:r>
            <a:r>
              <a:rPr lang="en-CA" dirty="0" err="1" smtClean="0"/>
              <a:t>as:Strength</a:t>
            </a:r>
            <a:r>
              <a:rPr lang="en-CA" dirty="0" smtClean="0"/>
              <a:t> of </a:t>
            </a:r>
            <a:r>
              <a:rPr lang="en-CA" dirty="0" err="1" smtClean="0"/>
              <a:t>characterFaithfulness</a:t>
            </a:r>
            <a:r>
              <a:rPr lang="en-CA" dirty="0" smtClean="0"/>
              <a:t>, sincerity, and </a:t>
            </a:r>
            <a:r>
              <a:rPr lang="en-CA" dirty="0" err="1" smtClean="0"/>
              <a:t>integrityInfatuationNever</a:t>
            </a:r>
            <a:r>
              <a:rPr lang="en-CA" dirty="0" smtClean="0"/>
              <a:t> giving up</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normAutofit/>
          </a:bodyPr>
          <a:lstStyle/>
          <a:p>
            <a:r>
              <a:rPr lang="en-CA" dirty="0" smtClean="0"/>
              <a:t>We already know that the gladiolus is considered an old fashioned flower. </a:t>
            </a:r>
            <a:r>
              <a:rPr lang="en-US" dirty="0" smtClean="0"/>
              <a:t>In </a:t>
            </a:r>
            <a:r>
              <a:rPr lang="en-CA" dirty="0" smtClean="0"/>
              <a:t>the seventeenth century, shall </a:t>
            </a:r>
            <a:r>
              <a:rPr lang="en-CA" dirty="0" err="1" smtClean="0"/>
              <a:t>we?Wild</a:t>
            </a:r>
            <a:r>
              <a:rPr lang="en-CA" dirty="0" smtClean="0"/>
              <a:t> gladioli were first discovered growing in South Africa. These wild </a:t>
            </a:r>
            <a:r>
              <a:rPr lang="en-CA" dirty="0" err="1" smtClean="0"/>
              <a:t>glads</a:t>
            </a:r>
            <a:r>
              <a:rPr lang="en-CA" dirty="0" smtClean="0"/>
              <a:t> obviously were quite striking due to their size and mass. These particular </a:t>
            </a:r>
            <a:r>
              <a:rPr lang="en-CA" dirty="0" err="1" smtClean="0"/>
              <a:t>glads</a:t>
            </a:r>
            <a:r>
              <a:rPr lang="en-CA" dirty="0" smtClean="0"/>
              <a:t> were then crossed, and, especially from the Netherlands, more and more were put on the market at quite a fast rate. </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CA"/>
          </a:p>
        </p:txBody>
      </p:sp>
      <p:sp>
        <p:nvSpPr>
          <p:cNvPr id="3" name="عنصر نائب للمحتوى 2"/>
          <p:cNvSpPr>
            <a:spLocks noGrp="1"/>
          </p:cNvSpPr>
          <p:nvPr>
            <p:ph idx="1"/>
          </p:nvPr>
        </p:nvSpPr>
        <p:spPr/>
        <p:txBody>
          <a:bodyPr/>
          <a:lstStyle/>
          <a:p>
            <a:r>
              <a:rPr lang="en-CA" dirty="0" smtClean="0"/>
              <a:t>These varieties varied in size from 50 to 170 </a:t>
            </a:r>
            <a:r>
              <a:rPr lang="en-CA" dirty="0" err="1" smtClean="0"/>
              <a:t>centimeters.The</a:t>
            </a:r>
            <a:r>
              <a:rPr lang="en-CA" dirty="0" smtClean="0"/>
              <a:t> people of South Africa initially used the </a:t>
            </a:r>
            <a:r>
              <a:rPr lang="en-CA" dirty="0" err="1" smtClean="0"/>
              <a:t>glads</a:t>
            </a:r>
            <a:r>
              <a:rPr lang="en-CA" dirty="0" smtClean="0"/>
              <a:t> they discovered as food mixed with biological medicines if you can believe it! Many small types of gladiolus were also formed during this time. Gladiolus </a:t>
            </a:r>
            <a:r>
              <a:rPr lang="en-CA" dirty="0" err="1" smtClean="0"/>
              <a:t>nanus</a:t>
            </a:r>
            <a:r>
              <a:rPr lang="en-CA" dirty="0" smtClean="0"/>
              <a:t> being one smaller but nonetheless beautiful example, and Butterfly gladioli, which tends to stand out amongst other</a:t>
            </a:r>
            <a:endParaRPr lang="en-C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1186</Words>
  <Application>Microsoft Office PowerPoint</Application>
  <PresentationFormat>عرض على الشاشة (3:4)‏</PresentationFormat>
  <Paragraphs>17</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سمة Office</vt:lpstr>
      <vt:lpstr>Gladiolus spp. أبصال الكلاديولس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Gladiolus spp. أبصال الكلاديولس</dc:title>
  <dc:creator>دوت نت</dc:creator>
  <cp:lastModifiedBy>دوت نت</cp:lastModifiedBy>
  <cp:revision>13</cp:revision>
  <dcterms:created xsi:type="dcterms:W3CDTF">2021-10-27T06:23:39Z</dcterms:created>
  <dcterms:modified xsi:type="dcterms:W3CDTF">2021-10-27T07:53:05Z</dcterms:modified>
</cp:coreProperties>
</file>